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56" r:id="rId2"/>
    <p:sldId id="257" r:id="rId3"/>
    <p:sldId id="269" r:id="rId4"/>
    <p:sldId id="272" r:id="rId5"/>
    <p:sldId id="258" r:id="rId6"/>
    <p:sldId id="259" r:id="rId7"/>
    <p:sldId id="273" r:id="rId8"/>
    <p:sldId id="260" r:id="rId9"/>
    <p:sldId id="261" r:id="rId10"/>
    <p:sldId id="262" r:id="rId11"/>
    <p:sldId id="263" r:id="rId12"/>
    <p:sldId id="264" r:id="rId13"/>
    <p:sldId id="265" r:id="rId14"/>
    <p:sldId id="266" r:id="rId15"/>
    <p:sldId id="267" r:id="rId16"/>
    <p:sldId id="268"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95" autoAdjust="0"/>
    <p:restoredTop sz="94660"/>
  </p:normalViewPr>
  <p:slideViewPr>
    <p:cSldViewPr>
      <p:cViewPr>
        <p:scale>
          <a:sx n="95" d="100"/>
          <a:sy n="95" d="100"/>
        </p:scale>
        <p:origin x="-600" y="4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B8D3E9-C9CC-4DC3-AAE4-3A9A4748DB1C}" type="datetimeFigureOut">
              <a:rPr lang="en-US" smtClean="0"/>
              <a:pPr/>
              <a:t>12/22/2017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4B7CEA-F54E-4DA2-97A6-C4BF743F6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84B7CEA-F54E-4DA2-97A6-C4BF743F6870}"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B60A82F-F690-4A72-A287-9174B7790A91}" type="datetimeFigureOut">
              <a:rPr lang="en-US" smtClean="0"/>
              <a:pPr/>
              <a:t>12/22/2017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A294443-95EB-4C59-8CDF-6CD2B2E766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60A82F-F690-4A72-A287-9174B7790A91}" type="datetimeFigureOut">
              <a:rPr lang="en-US" smtClean="0"/>
              <a:pPr/>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94443-95EB-4C59-8CDF-6CD2B2E766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60A82F-F690-4A72-A287-9174B7790A91}" type="datetimeFigureOut">
              <a:rPr lang="en-US" smtClean="0"/>
              <a:pPr/>
              <a:t>12/22/2017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94443-95EB-4C59-8CDF-6CD2B2E766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B60A82F-F690-4A72-A287-9174B7790A91}" type="datetimeFigureOut">
              <a:rPr lang="en-US" smtClean="0"/>
              <a:pPr/>
              <a:t>12/22/2017</a:t>
            </a:fld>
            <a:endParaRPr lang="en-US"/>
          </a:p>
        </p:txBody>
      </p:sp>
      <p:sp>
        <p:nvSpPr>
          <p:cNvPr id="9" name="Slide Number Placeholder 8"/>
          <p:cNvSpPr>
            <a:spLocks noGrp="1"/>
          </p:cNvSpPr>
          <p:nvPr>
            <p:ph type="sldNum" sz="quarter" idx="15"/>
          </p:nvPr>
        </p:nvSpPr>
        <p:spPr/>
        <p:txBody>
          <a:bodyPr rtlCol="0"/>
          <a:lstStyle/>
          <a:p>
            <a:fld id="{CA294443-95EB-4C59-8CDF-6CD2B2E766D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B60A82F-F690-4A72-A287-9174B7790A91}" type="datetimeFigureOut">
              <a:rPr lang="en-US" smtClean="0"/>
              <a:pPr/>
              <a:t>12/22/2017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A294443-95EB-4C59-8CDF-6CD2B2E766D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B60A82F-F690-4A72-A287-9174B7790A91}" type="datetimeFigureOut">
              <a:rPr lang="en-US" smtClean="0"/>
              <a:pPr/>
              <a:t>12/22/2017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94443-95EB-4C59-8CDF-6CD2B2E766DF}"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B60A82F-F690-4A72-A287-9174B7790A91}" type="datetimeFigureOut">
              <a:rPr lang="en-US" smtClean="0"/>
              <a:pPr/>
              <a:t>12/22/2017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294443-95EB-4C59-8CDF-6CD2B2E766DF}"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B60A82F-F690-4A72-A287-9174B7790A91}" type="datetimeFigureOut">
              <a:rPr lang="en-US" smtClean="0"/>
              <a:pPr/>
              <a:t>12/22/2017</a:t>
            </a:fld>
            <a:endParaRPr lang="en-US"/>
          </a:p>
        </p:txBody>
      </p:sp>
      <p:sp>
        <p:nvSpPr>
          <p:cNvPr id="7" name="Slide Number Placeholder 6"/>
          <p:cNvSpPr>
            <a:spLocks noGrp="1"/>
          </p:cNvSpPr>
          <p:nvPr>
            <p:ph type="sldNum" sz="quarter" idx="11"/>
          </p:nvPr>
        </p:nvSpPr>
        <p:spPr/>
        <p:txBody>
          <a:bodyPr rtlCol="0"/>
          <a:lstStyle/>
          <a:p>
            <a:fld id="{CA294443-95EB-4C59-8CDF-6CD2B2E766DF}"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60A82F-F690-4A72-A287-9174B7790A91}" type="datetimeFigureOut">
              <a:rPr lang="en-US" smtClean="0"/>
              <a:pPr/>
              <a:t>12/22/2017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294443-95EB-4C59-8CDF-6CD2B2E766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B60A82F-F690-4A72-A287-9174B7790A91}" type="datetimeFigureOut">
              <a:rPr lang="en-US" smtClean="0"/>
              <a:pPr/>
              <a:t>12/22/2017</a:t>
            </a:fld>
            <a:endParaRPr lang="en-US"/>
          </a:p>
        </p:txBody>
      </p:sp>
      <p:sp>
        <p:nvSpPr>
          <p:cNvPr id="22" name="Slide Number Placeholder 21"/>
          <p:cNvSpPr>
            <a:spLocks noGrp="1"/>
          </p:cNvSpPr>
          <p:nvPr>
            <p:ph type="sldNum" sz="quarter" idx="15"/>
          </p:nvPr>
        </p:nvSpPr>
        <p:spPr/>
        <p:txBody>
          <a:bodyPr rtlCol="0"/>
          <a:lstStyle/>
          <a:p>
            <a:fld id="{CA294443-95EB-4C59-8CDF-6CD2B2E766DF}"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B60A82F-F690-4A72-A287-9174B7790A91}" type="datetimeFigureOut">
              <a:rPr lang="en-US" smtClean="0"/>
              <a:pPr/>
              <a:t>12/22/2017</a:t>
            </a:fld>
            <a:endParaRPr lang="en-US"/>
          </a:p>
        </p:txBody>
      </p:sp>
      <p:sp>
        <p:nvSpPr>
          <p:cNvPr id="18" name="Slide Number Placeholder 17"/>
          <p:cNvSpPr>
            <a:spLocks noGrp="1"/>
          </p:cNvSpPr>
          <p:nvPr>
            <p:ph type="sldNum" sz="quarter" idx="11"/>
          </p:nvPr>
        </p:nvSpPr>
        <p:spPr/>
        <p:txBody>
          <a:bodyPr rtlCol="0"/>
          <a:lstStyle/>
          <a:p>
            <a:fld id="{CA294443-95EB-4C59-8CDF-6CD2B2E766D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B60A82F-F690-4A72-A287-9174B7790A91}" type="datetimeFigureOut">
              <a:rPr lang="en-US" smtClean="0"/>
              <a:pPr/>
              <a:t>12/22/2017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A294443-95EB-4C59-8CDF-6CD2B2E766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asmind.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trilok.org.i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youthdarpan.com/" TargetMode="External"/><Relationship Id="rId2" Type="http://schemas.openxmlformats.org/officeDocument/2006/relationships/hyperlink" Target="http://youthdarpan.com/post-team/mr-parkash-singh-mehta-becomes-publisher-youth-darpa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iasmind.com/international-conference-on-schools-responsiveness-to-quality-education-of-children-with-special-needs/" TargetMode="External"/><Relationship Id="rId2" Type="http://schemas.openxmlformats.org/officeDocument/2006/relationships/hyperlink" Target="http://www.trilok.org.in/" TargetMode="External"/><Relationship Id="rId1" Type="http://schemas.openxmlformats.org/officeDocument/2006/relationships/slideLayout" Target="../slideLayouts/slideLayout7.xml"/><Relationship Id="rId4" Type="http://schemas.openxmlformats.org/officeDocument/2006/relationships/hyperlink" Target="http://www.youthdarpan.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990600"/>
            <a:ext cx="5867400" cy="2133600"/>
          </a:xfrm>
          <a:solidFill>
            <a:schemeClr val="bg2">
              <a:lumMod val="90000"/>
            </a:schemeClr>
          </a:solidFill>
        </p:spPr>
        <p:txBody>
          <a:bodyPr>
            <a:normAutofit fontScale="90000"/>
          </a:bodyPr>
          <a:lstStyle/>
          <a:p>
            <a:pPr algn="ctr"/>
            <a:r>
              <a:rPr lang="en-US" sz="2000" dirty="0" smtClean="0">
                <a:solidFill>
                  <a:schemeClr val="accent1"/>
                </a:solidFill>
                <a:latin typeface="Bodoni MT Black" pitchFamily="18" charset="0"/>
              </a:rPr>
              <a:t/>
            </a:r>
            <a:br>
              <a:rPr lang="en-US" sz="2000" dirty="0" smtClean="0">
                <a:solidFill>
                  <a:schemeClr val="accent1"/>
                </a:solidFill>
                <a:latin typeface="Bodoni MT Black" pitchFamily="18" charset="0"/>
              </a:rPr>
            </a:br>
            <a:r>
              <a:rPr lang="en-US" sz="2000" smtClean="0">
                <a:solidFill>
                  <a:schemeClr val="accent1"/>
                </a:solidFill>
                <a:latin typeface="Bodoni MT Black" pitchFamily="18" charset="0"/>
              </a:rPr>
              <a:t/>
            </a:r>
            <a:br>
              <a:rPr lang="en-US" sz="2000" smtClean="0">
                <a:solidFill>
                  <a:schemeClr val="accent1"/>
                </a:solidFill>
                <a:latin typeface="Bodoni MT Black" pitchFamily="18" charset="0"/>
              </a:rPr>
            </a:br>
            <a:r>
              <a:rPr lang="en-US" sz="2700" u="sng" smtClean="0">
                <a:solidFill>
                  <a:schemeClr val="accent2">
                    <a:lumMod val="75000"/>
                  </a:schemeClr>
                </a:solidFill>
                <a:latin typeface="Arial Black" pitchFamily="34" charset="0"/>
                <a:cs typeface="Arial" pitchFamily="34" charset="0"/>
              </a:rPr>
              <a:t>INTERNATIONAL </a:t>
            </a:r>
            <a:r>
              <a:rPr lang="en-US" sz="2700" u="sng" dirty="0" smtClean="0">
                <a:solidFill>
                  <a:schemeClr val="accent2">
                    <a:lumMod val="75000"/>
                  </a:schemeClr>
                </a:solidFill>
                <a:latin typeface="Arial Black" pitchFamily="34" charset="0"/>
                <a:cs typeface="Arial" pitchFamily="34" charset="0"/>
              </a:rPr>
              <a:t>CONFERENCE</a:t>
            </a:r>
            <a:br>
              <a:rPr lang="en-US" sz="2700" u="sng" dirty="0" smtClean="0">
                <a:solidFill>
                  <a:schemeClr val="accent2">
                    <a:lumMod val="75000"/>
                  </a:schemeClr>
                </a:solidFill>
                <a:latin typeface="Arial Black" pitchFamily="34" charset="0"/>
                <a:cs typeface="Arial" pitchFamily="34" charset="0"/>
              </a:rPr>
            </a:br>
            <a:r>
              <a:rPr lang="en-US" sz="2000" dirty="0" smtClean="0">
                <a:solidFill>
                  <a:schemeClr val="accent1"/>
                </a:solidFill>
                <a:latin typeface="Arial Black" pitchFamily="34" charset="0"/>
                <a:cs typeface="Aharoni" pitchFamily="2" charset="-79"/>
              </a:rPr>
              <a:t/>
            </a:r>
            <a:br>
              <a:rPr lang="en-US" sz="2000" dirty="0" smtClean="0">
                <a:solidFill>
                  <a:schemeClr val="accent1"/>
                </a:solidFill>
                <a:latin typeface="Arial Black" pitchFamily="34" charset="0"/>
                <a:cs typeface="Aharoni" pitchFamily="2" charset="-79"/>
              </a:rPr>
            </a:br>
            <a:r>
              <a:rPr lang="en-US" sz="2000" u="sng" dirty="0" smtClean="0">
                <a:solidFill>
                  <a:schemeClr val="accent2">
                    <a:lumMod val="75000"/>
                  </a:schemeClr>
                </a:solidFill>
                <a:latin typeface="Arial Black" pitchFamily="34" charset="0"/>
                <a:cs typeface="Aharoni" pitchFamily="2" charset="-79"/>
              </a:rPr>
              <a:t>ON</a:t>
            </a:r>
            <a:r>
              <a:rPr lang="en-US" sz="2000" u="sng" dirty="0" smtClean="0">
                <a:solidFill>
                  <a:schemeClr val="accent1">
                    <a:lumMod val="75000"/>
                  </a:schemeClr>
                </a:solidFill>
                <a:latin typeface="Arial Black" pitchFamily="34" charset="0"/>
                <a:cs typeface="Aharoni" pitchFamily="2" charset="-79"/>
              </a:rPr>
              <a:t/>
            </a:r>
            <a:br>
              <a:rPr lang="en-US" sz="2000" u="sng" dirty="0" smtClean="0">
                <a:solidFill>
                  <a:schemeClr val="accent1">
                    <a:lumMod val="75000"/>
                  </a:schemeClr>
                </a:solidFill>
                <a:latin typeface="Arial Black" pitchFamily="34" charset="0"/>
                <a:cs typeface="Aharoni" pitchFamily="2" charset="-79"/>
              </a:rPr>
            </a:br>
            <a:r>
              <a:rPr lang="en-US" sz="2000" i="1" dirty="0" smtClean="0">
                <a:solidFill>
                  <a:schemeClr val="accent1">
                    <a:lumMod val="75000"/>
                  </a:schemeClr>
                </a:solidFill>
                <a:latin typeface="Arial Black" pitchFamily="34" charset="0"/>
              </a:rPr>
              <a:t/>
            </a:r>
            <a:br>
              <a:rPr lang="en-US" sz="2000" i="1" dirty="0" smtClean="0">
                <a:solidFill>
                  <a:schemeClr val="accent1">
                    <a:lumMod val="75000"/>
                  </a:schemeClr>
                </a:solidFill>
                <a:latin typeface="Arial Black" pitchFamily="34" charset="0"/>
              </a:rPr>
            </a:br>
            <a:r>
              <a:rPr lang="en-US" sz="2000" i="1" dirty="0" smtClean="0">
                <a:solidFill>
                  <a:schemeClr val="tx1"/>
                </a:solidFill>
                <a:latin typeface="Arial Black" pitchFamily="34" charset="0"/>
              </a:rPr>
              <a:t> “SCHOOL’S RESPONSIVENESS TO QUALITY EDUCATION OF CHILDREN WITH SPECIAL NEEDS”</a:t>
            </a:r>
            <a:endParaRPr lang="en-US" sz="2000" i="1" dirty="0">
              <a:solidFill>
                <a:schemeClr val="tx1"/>
              </a:solidFill>
              <a:latin typeface="Arial Black" pitchFamily="34" charset="0"/>
            </a:endParaRPr>
          </a:p>
        </p:txBody>
      </p:sp>
      <p:pic>
        <p:nvPicPr>
          <p:cNvPr id="4" name="Picture 3" descr="rci finaL.png"/>
          <p:cNvPicPr>
            <a:picLocks noChangeAspect="1"/>
          </p:cNvPicPr>
          <p:nvPr/>
        </p:nvPicPr>
        <p:blipFill>
          <a:blip r:embed="rId2"/>
          <a:stretch>
            <a:fillRect/>
          </a:stretch>
        </p:blipFill>
        <p:spPr>
          <a:xfrm>
            <a:off x="2438400" y="-152400"/>
            <a:ext cx="5295900" cy="1447800"/>
          </a:xfrm>
          <a:prstGeom prst="rect">
            <a:avLst/>
          </a:prstGeom>
        </p:spPr>
      </p:pic>
      <p:sp>
        <p:nvSpPr>
          <p:cNvPr id="7" name="Rectangle 6"/>
          <p:cNvSpPr/>
          <p:nvPr/>
        </p:nvSpPr>
        <p:spPr>
          <a:xfrm>
            <a:off x="2133600" y="3200400"/>
            <a:ext cx="6400801" cy="2308324"/>
          </a:xfrm>
          <a:prstGeom prst="rect">
            <a:avLst/>
          </a:prstGeom>
          <a:noFill/>
        </p:spPr>
        <p:txBody>
          <a:bodyPr wrap="square" lIns="91440" tIns="45720" rIns="91440" bIns="45720">
            <a:spAutoFit/>
          </a:bodyPr>
          <a:lstStyle/>
          <a:p>
            <a:pPr algn="ctr"/>
            <a:r>
              <a:rPr lang="en-US" sz="4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Times New Roman" pitchFamily="18" charset="0"/>
                <a:cs typeface="Times New Roman" pitchFamily="18" charset="0"/>
              </a:rPr>
              <a:t>Topic: Stakeholders of inclusive education and their responsibilities</a:t>
            </a:r>
            <a:endParaRPr lang="en-US" sz="4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6" name="Rectangle 5"/>
          <p:cNvSpPr/>
          <p:nvPr/>
        </p:nvSpPr>
        <p:spPr>
          <a:xfrm>
            <a:off x="1874061" y="5715000"/>
            <a:ext cx="7269939"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By- </a:t>
            </a: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Parkash</a:t>
            </a: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Singh. </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comb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152400"/>
            <a:ext cx="8229600" cy="533400"/>
          </a:xfrm>
        </p:spPr>
        <p:style>
          <a:lnRef idx="3">
            <a:schemeClr val="lt1"/>
          </a:lnRef>
          <a:fillRef idx="1">
            <a:schemeClr val="accent3"/>
          </a:fillRef>
          <a:effectRef idx="1">
            <a:schemeClr val="accent3"/>
          </a:effectRef>
          <a:fontRef idx="minor">
            <a:schemeClr val="lt1"/>
          </a:fontRef>
        </p:style>
        <p:txBody>
          <a:bodyPr>
            <a:noAutofit/>
          </a:bodyPr>
          <a:lstStyle/>
          <a:p>
            <a:pPr algn="ctr"/>
            <a:r>
              <a:rPr lang="en-US" sz="3200" b="1" dirty="0" smtClean="0"/>
              <a:t>Responsibilities of stakeholders</a:t>
            </a:r>
            <a:endParaRPr lang="en-US" sz="3200" b="1" dirty="0"/>
          </a:p>
        </p:txBody>
      </p:sp>
      <p:sp>
        <p:nvSpPr>
          <p:cNvPr id="9" name="TextBox 8"/>
          <p:cNvSpPr txBox="1"/>
          <p:nvPr/>
        </p:nvSpPr>
        <p:spPr>
          <a:xfrm>
            <a:off x="304800" y="990600"/>
            <a:ext cx="8305800" cy="4924425"/>
          </a:xfrm>
          <a:prstGeom prst="rect">
            <a:avLst/>
          </a:prstGeom>
          <a:noFill/>
        </p:spPr>
        <p:txBody>
          <a:bodyPr wrap="square" rtlCol="0">
            <a:spAutoFit/>
          </a:bodyPr>
          <a:lstStyle/>
          <a:p>
            <a:pPr>
              <a:buFont typeface="Wingdings" pitchFamily="2" charset="2"/>
              <a:buChar char="Ø"/>
            </a:pPr>
            <a:r>
              <a:rPr lang="en-US" sz="3200" b="1" dirty="0" smtClean="0">
                <a:solidFill>
                  <a:srgbClr val="C00000"/>
                </a:solidFill>
              </a:rPr>
              <a:t> Teachers Responsibilities</a:t>
            </a:r>
          </a:p>
          <a:p>
            <a:pPr marL="457200" indent="-457200"/>
            <a:r>
              <a:rPr lang="en-US" sz="2400" b="1" dirty="0" smtClean="0">
                <a:solidFill>
                  <a:schemeClr val="accent1">
                    <a:lumMod val="75000"/>
                  </a:schemeClr>
                </a:solidFill>
              </a:rPr>
              <a:t>Special Educators</a:t>
            </a:r>
          </a:p>
          <a:p>
            <a:pPr marL="342900" indent="-342900">
              <a:buFont typeface="Wingdings" pitchFamily="2" charset="2"/>
              <a:buChar char="ü"/>
            </a:pPr>
            <a:r>
              <a:rPr lang="en-US" b="1" dirty="0" smtClean="0"/>
              <a:t>Early Identification</a:t>
            </a:r>
          </a:p>
          <a:p>
            <a:pPr marL="342900" indent="-342900">
              <a:buFont typeface="Wingdings" pitchFamily="2" charset="2"/>
              <a:buChar char="ü"/>
            </a:pPr>
            <a:r>
              <a:rPr lang="en-US" b="1" dirty="0" smtClean="0"/>
              <a:t>Using Multiple techniques</a:t>
            </a:r>
          </a:p>
          <a:p>
            <a:pPr marL="342900" indent="-342900">
              <a:buFont typeface="Wingdings" pitchFamily="2" charset="2"/>
              <a:buChar char="ü"/>
            </a:pPr>
            <a:r>
              <a:rPr lang="en-US" b="1" dirty="0" smtClean="0"/>
              <a:t>Developing an Individualized education programs (IEPs)</a:t>
            </a:r>
          </a:p>
          <a:p>
            <a:pPr marL="342900" indent="-342900">
              <a:buFont typeface="Wingdings" pitchFamily="2" charset="2"/>
              <a:buChar char="ü"/>
            </a:pPr>
            <a:r>
              <a:rPr lang="en-US" b="1" dirty="0" smtClean="0"/>
              <a:t>Designing appropriate curriculum</a:t>
            </a:r>
          </a:p>
          <a:p>
            <a:pPr marL="342900" indent="-342900">
              <a:buFont typeface="Wingdings" pitchFamily="2" charset="2"/>
              <a:buChar char="ü"/>
            </a:pPr>
            <a:r>
              <a:rPr lang="en-US" b="1" dirty="0" smtClean="0"/>
              <a:t>Working with regular teachers</a:t>
            </a:r>
          </a:p>
          <a:p>
            <a:pPr marL="342900" indent="-342900">
              <a:buFont typeface="Wingdings" pitchFamily="2" charset="2"/>
              <a:buChar char="ü"/>
            </a:pPr>
            <a:endParaRPr lang="en-US" b="1" dirty="0" smtClean="0"/>
          </a:p>
          <a:p>
            <a:pPr marL="342900" indent="-342900"/>
            <a:r>
              <a:rPr lang="en-US" sz="2400" b="1" dirty="0" smtClean="0">
                <a:solidFill>
                  <a:schemeClr val="accent1">
                    <a:lumMod val="75000"/>
                  </a:schemeClr>
                </a:solidFill>
              </a:rPr>
              <a:t>General Educator</a:t>
            </a:r>
          </a:p>
          <a:p>
            <a:pPr marL="342900" indent="-342900">
              <a:buFont typeface="Wingdings" pitchFamily="2" charset="2"/>
              <a:buChar char="ü"/>
            </a:pPr>
            <a:r>
              <a:rPr lang="en-US" b="1" dirty="0" smtClean="0"/>
              <a:t>Peer collaboration</a:t>
            </a:r>
          </a:p>
          <a:p>
            <a:pPr marL="342900" indent="-342900">
              <a:buFont typeface="Wingdings" pitchFamily="2" charset="2"/>
              <a:buChar char="ü"/>
            </a:pPr>
            <a:r>
              <a:rPr lang="en-US" b="1" dirty="0" smtClean="0"/>
              <a:t>Peer Coaching</a:t>
            </a:r>
          </a:p>
          <a:p>
            <a:pPr marL="342900" indent="-342900">
              <a:buFont typeface="Wingdings" pitchFamily="2" charset="2"/>
              <a:buChar char="ü"/>
            </a:pPr>
            <a:r>
              <a:rPr lang="en-US" b="1" dirty="0" smtClean="0"/>
              <a:t>Team Teaching</a:t>
            </a:r>
          </a:p>
          <a:p>
            <a:pPr marL="342900" indent="-342900">
              <a:buFont typeface="Wingdings" pitchFamily="2" charset="2"/>
              <a:buChar char="ü"/>
            </a:pPr>
            <a:r>
              <a:rPr lang="en-US" b="1" dirty="0" smtClean="0"/>
              <a:t>Teacher Mentors</a:t>
            </a:r>
          </a:p>
          <a:p>
            <a:pPr marL="342900" indent="-342900"/>
            <a:endParaRPr lang="en-US" b="1" dirty="0" smtClean="0"/>
          </a:p>
          <a:p>
            <a:pPr marL="342900" indent="-342900"/>
            <a:endParaRPr lang="en-US" b="1" dirty="0" smtClean="0"/>
          </a:p>
          <a:p>
            <a:pPr marL="342900" indent="-342900"/>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28600"/>
            <a:ext cx="7467600" cy="655638"/>
          </a:xfrm>
        </p:spPr>
        <p:txBody>
          <a:bodyPr/>
          <a:lstStyle/>
          <a:p>
            <a:r>
              <a:rPr lang="en-US" b="1" dirty="0" smtClean="0">
                <a:solidFill>
                  <a:schemeClr val="accent1">
                    <a:lumMod val="75000"/>
                  </a:schemeClr>
                </a:solidFill>
              </a:rPr>
              <a:t>Family Responsibilities</a:t>
            </a:r>
            <a:endParaRPr lang="en-US" b="1" dirty="0">
              <a:solidFill>
                <a:schemeClr val="accent1">
                  <a:lumMod val="75000"/>
                </a:schemeClr>
              </a:solidFill>
            </a:endParaRPr>
          </a:p>
        </p:txBody>
      </p:sp>
      <p:sp>
        <p:nvSpPr>
          <p:cNvPr id="4" name="Content Placeholder 3"/>
          <p:cNvSpPr>
            <a:spLocks noGrp="1"/>
          </p:cNvSpPr>
          <p:nvPr>
            <p:ph sz="quarter" idx="1"/>
          </p:nvPr>
        </p:nvSpPr>
        <p:spPr/>
        <p:txBody>
          <a:bodyPr/>
          <a:lstStyle/>
          <a:p>
            <a:r>
              <a:rPr lang="en-US" dirty="0" smtClean="0"/>
              <a:t>Dealing with negative attitude</a:t>
            </a:r>
          </a:p>
          <a:p>
            <a:r>
              <a:rPr lang="en-US" dirty="0" smtClean="0"/>
              <a:t>The family as a source of love and solidarity</a:t>
            </a:r>
          </a:p>
          <a:p>
            <a:r>
              <a:rPr lang="en-US" dirty="0" smtClean="0"/>
              <a:t>The family as a teacher of the disabled</a:t>
            </a:r>
          </a:p>
          <a:p>
            <a:r>
              <a:rPr lang="en-US" dirty="0" smtClean="0"/>
              <a:t>Responsibility of early identification and intervention</a:t>
            </a:r>
          </a:p>
          <a:p>
            <a:r>
              <a:rPr lang="en-US" dirty="0" smtClean="0"/>
              <a:t>Communicating with the child with special needs.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55638"/>
          </a:xfrm>
        </p:spPr>
        <p:txBody>
          <a:bodyPr/>
          <a:lstStyle/>
          <a:p>
            <a:r>
              <a:rPr lang="en-US" b="1" dirty="0" smtClean="0">
                <a:solidFill>
                  <a:schemeClr val="accent1">
                    <a:lumMod val="75000"/>
                  </a:schemeClr>
                </a:solidFill>
              </a:rPr>
              <a:t>Responsibilities of community</a:t>
            </a:r>
            <a:endParaRPr lang="en-US" b="1" dirty="0">
              <a:solidFill>
                <a:schemeClr val="accent1">
                  <a:lumMod val="75000"/>
                </a:schemeClr>
              </a:solidFill>
            </a:endParaRPr>
          </a:p>
        </p:txBody>
      </p:sp>
      <p:sp>
        <p:nvSpPr>
          <p:cNvPr id="3" name="Content Placeholder 2"/>
          <p:cNvSpPr>
            <a:spLocks noGrp="1"/>
          </p:cNvSpPr>
          <p:nvPr>
            <p:ph sz="quarter" idx="1"/>
          </p:nvPr>
        </p:nvSpPr>
        <p:spPr>
          <a:xfrm>
            <a:off x="533400" y="1219200"/>
            <a:ext cx="7467600" cy="4873752"/>
          </a:xfrm>
        </p:spPr>
        <p:txBody>
          <a:bodyPr/>
          <a:lstStyle/>
          <a:p>
            <a:r>
              <a:rPr lang="en-US" dirty="0" smtClean="0"/>
              <a:t>Adequate support to families member</a:t>
            </a:r>
          </a:p>
          <a:p>
            <a:r>
              <a:rPr lang="en-US" dirty="0" smtClean="0"/>
              <a:t>Motivating to promote girls’ access to education</a:t>
            </a:r>
          </a:p>
          <a:p>
            <a:r>
              <a:rPr lang="en-US" dirty="0" smtClean="0"/>
              <a:t>Involved in the decision making process</a:t>
            </a:r>
          </a:p>
          <a:p>
            <a:r>
              <a:rPr lang="en-US" dirty="0" smtClean="0"/>
              <a:t>Community should motivate the parents for promoting the inclusive education</a:t>
            </a:r>
          </a:p>
          <a:p>
            <a:r>
              <a:rPr lang="en-US" dirty="0" smtClean="0"/>
              <a:t>Community should take steps to make an unity in the surrounding..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731838"/>
          </a:xfrm>
        </p:spPr>
        <p:txBody>
          <a:bodyPr/>
          <a:lstStyle/>
          <a:p>
            <a:r>
              <a:rPr lang="en-US" b="1" dirty="0" smtClean="0">
                <a:solidFill>
                  <a:schemeClr val="accent1">
                    <a:lumMod val="75000"/>
                  </a:schemeClr>
                </a:solidFill>
              </a:rPr>
              <a:t>Responsibilities of Parents</a:t>
            </a:r>
            <a:endParaRPr lang="en-US" b="1" dirty="0">
              <a:solidFill>
                <a:schemeClr val="accent1">
                  <a:lumMod val="75000"/>
                </a:schemeClr>
              </a:solidFill>
            </a:endParaRPr>
          </a:p>
        </p:txBody>
      </p:sp>
      <p:sp>
        <p:nvSpPr>
          <p:cNvPr id="3" name="Content Placeholder 2"/>
          <p:cNvSpPr>
            <a:spLocks noGrp="1"/>
          </p:cNvSpPr>
          <p:nvPr>
            <p:ph sz="quarter" idx="1"/>
          </p:nvPr>
        </p:nvSpPr>
        <p:spPr>
          <a:xfrm>
            <a:off x="457200" y="1371600"/>
            <a:ext cx="7467600" cy="4873752"/>
          </a:xfrm>
        </p:spPr>
        <p:txBody>
          <a:bodyPr/>
          <a:lstStyle/>
          <a:p>
            <a:r>
              <a:rPr lang="en-US" dirty="0" smtClean="0"/>
              <a:t>Encourage the child </a:t>
            </a:r>
          </a:p>
          <a:p>
            <a:r>
              <a:rPr lang="en-US" dirty="0" smtClean="0"/>
              <a:t>Educate their children at home </a:t>
            </a:r>
          </a:p>
          <a:p>
            <a:r>
              <a:rPr lang="en-US" dirty="0" smtClean="0"/>
              <a:t>Discuss about the child  performance with the class teacher</a:t>
            </a:r>
          </a:p>
          <a:p>
            <a:r>
              <a:rPr lang="en-US" dirty="0" smtClean="0"/>
              <a:t>Be aware of school policies, programs, rules and routines</a:t>
            </a:r>
          </a:p>
          <a:p>
            <a:r>
              <a:rPr lang="en-US" dirty="0" smtClean="0"/>
              <a:t>Be informed and involved in education decisions that effect their children..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467600" cy="655638"/>
          </a:xfrm>
        </p:spPr>
        <p:txBody>
          <a:bodyPr/>
          <a:lstStyle/>
          <a:p>
            <a:r>
              <a:rPr lang="en-US" b="1" dirty="0" smtClean="0">
                <a:solidFill>
                  <a:schemeClr val="accent1">
                    <a:lumMod val="75000"/>
                  </a:schemeClr>
                </a:solidFill>
              </a:rPr>
              <a:t>Responsibilities of peers</a:t>
            </a:r>
            <a:endParaRPr lang="en-US" b="1" dirty="0">
              <a:solidFill>
                <a:schemeClr val="accent1">
                  <a:lumMod val="75000"/>
                </a:schemeClr>
              </a:solidFill>
            </a:endParaRPr>
          </a:p>
        </p:txBody>
      </p:sp>
      <p:sp>
        <p:nvSpPr>
          <p:cNvPr id="3" name="Content Placeholder 2"/>
          <p:cNvSpPr>
            <a:spLocks noGrp="1"/>
          </p:cNvSpPr>
          <p:nvPr>
            <p:ph sz="quarter" idx="1"/>
          </p:nvPr>
        </p:nvSpPr>
        <p:spPr>
          <a:xfrm>
            <a:off x="457200" y="1295400"/>
            <a:ext cx="7467600" cy="4873752"/>
          </a:xfrm>
        </p:spPr>
        <p:txBody>
          <a:bodyPr/>
          <a:lstStyle/>
          <a:p>
            <a:r>
              <a:rPr lang="en-US" dirty="0" smtClean="0"/>
              <a:t>Peer should respect for all people</a:t>
            </a:r>
          </a:p>
          <a:p>
            <a:r>
              <a:rPr lang="en-US" dirty="0" smtClean="0"/>
              <a:t>Peers should do the work with groups</a:t>
            </a:r>
          </a:p>
          <a:p>
            <a:r>
              <a:rPr lang="en-US" dirty="0" smtClean="0"/>
              <a:t>Peer should developed friendly attitude with all</a:t>
            </a:r>
          </a:p>
          <a:p>
            <a:r>
              <a:rPr lang="en-US" dirty="0" smtClean="0"/>
              <a:t>Peer should be understanding and acceptance of diversities</a:t>
            </a:r>
          </a:p>
          <a:p>
            <a:r>
              <a:rPr lang="en-US" dirty="0" smtClean="0"/>
              <a:t>Peer should create a grater opportunities for integration..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Responsibilities of Headmaster</a:t>
            </a:r>
            <a:endParaRPr lang="en-US" b="1" dirty="0">
              <a:solidFill>
                <a:schemeClr val="accent1">
                  <a:lumMod val="75000"/>
                </a:schemeClr>
              </a:solidFill>
            </a:endParaRPr>
          </a:p>
        </p:txBody>
      </p:sp>
      <p:sp>
        <p:nvSpPr>
          <p:cNvPr id="3" name="Content Placeholder 2"/>
          <p:cNvSpPr>
            <a:spLocks noGrp="1"/>
          </p:cNvSpPr>
          <p:nvPr>
            <p:ph sz="quarter" idx="1"/>
          </p:nvPr>
        </p:nvSpPr>
        <p:spPr/>
        <p:txBody>
          <a:bodyPr/>
          <a:lstStyle/>
          <a:p>
            <a:r>
              <a:rPr lang="en-US" dirty="0" smtClean="0"/>
              <a:t>Selecting special education staff</a:t>
            </a:r>
          </a:p>
          <a:p>
            <a:r>
              <a:rPr lang="en-US" dirty="0" smtClean="0"/>
              <a:t>Ensure that all students benefits from inclusion</a:t>
            </a:r>
          </a:p>
          <a:p>
            <a:r>
              <a:rPr lang="en-US" dirty="0" smtClean="0"/>
              <a:t>Recognizing the extra support needs of special needs </a:t>
            </a:r>
          </a:p>
          <a:p>
            <a:r>
              <a:rPr lang="en-US" dirty="0" smtClean="0"/>
              <a:t>Supporting the school responsibilities for education of all students.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lumMod val="75000"/>
                  </a:schemeClr>
                </a:solidFill>
              </a:rPr>
              <a:t>Responsibilities of State educational representatives</a:t>
            </a:r>
            <a:endParaRPr lang="en-US" b="1" dirty="0">
              <a:solidFill>
                <a:schemeClr val="accent1">
                  <a:lumMod val="75000"/>
                </a:schemeClr>
              </a:solidFill>
            </a:endParaRPr>
          </a:p>
        </p:txBody>
      </p:sp>
      <p:sp>
        <p:nvSpPr>
          <p:cNvPr id="3" name="Content Placeholder 2"/>
          <p:cNvSpPr>
            <a:spLocks noGrp="1"/>
          </p:cNvSpPr>
          <p:nvPr>
            <p:ph sz="quarter" idx="1"/>
          </p:nvPr>
        </p:nvSpPr>
        <p:spPr/>
        <p:txBody>
          <a:bodyPr/>
          <a:lstStyle/>
          <a:p>
            <a:r>
              <a:rPr lang="en-US" dirty="0" smtClean="0"/>
              <a:t>National Institutes </a:t>
            </a:r>
          </a:p>
          <a:p>
            <a:r>
              <a:rPr lang="en-US" dirty="0" smtClean="0"/>
              <a:t>NCERT</a:t>
            </a:r>
          </a:p>
          <a:p>
            <a:r>
              <a:rPr lang="en-US" dirty="0" smtClean="0"/>
              <a:t>SCERTs</a:t>
            </a:r>
          </a:p>
          <a:p>
            <a:r>
              <a:rPr lang="en-US" dirty="0" smtClean="0"/>
              <a:t>Diets</a:t>
            </a:r>
          </a:p>
          <a:p>
            <a:r>
              <a:rPr lang="en-US" dirty="0" smtClean="0"/>
              <a:t>NGOs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1371600"/>
            <a:ext cx="184731" cy="369332"/>
          </a:xfrm>
          <a:prstGeom prst="rect">
            <a:avLst/>
          </a:prstGeom>
          <a:noFill/>
        </p:spPr>
        <p:txBody>
          <a:bodyPr wrap="none" rtlCol="0">
            <a:spAutoFit/>
          </a:bodyPr>
          <a:lstStyle/>
          <a:p>
            <a:endParaRPr lang="en-US" dirty="0"/>
          </a:p>
        </p:txBody>
      </p:sp>
      <p:sp>
        <p:nvSpPr>
          <p:cNvPr id="7" name="TextBox 6"/>
          <p:cNvSpPr txBox="1"/>
          <p:nvPr/>
        </p:nvSpPr>
        <p:spPr>
          <a:xfrm>
            <a:off x="457200" y="457201"/>
            <a:ext cx="7848600" cy="7725192"/>
          </a:xfrm>
          <a:prstGeom prst="rect">
            <a:avLst/>
          </a:prstGeom>
          <a:noFill/>
        </p:spPr>
        <p:txBody>
          <a:bodyPr wrap="square" rtlCol="0">
            <a:spAutoFit/>
          </a:bodyPr>
          <a:lstStyle/>
          <a:p>
            <a:pPr algn="just"/>
            <a:r>
              <a:rPr lang="en-US" sz="2000" b="1" dirty="0" smtClean="0"/>
              <a:t>Concluding </a:t>
            </a:r>
            <a:r>
              <a:rPr lang="en-US" sz="2000" b="1" dirty="0" smtClean="0"/>
              <a:t>Remark By </a:t>
            </a:r>
            <a:r>
              <a:rPr lang="en-US" sz="2000" b="1" dirty="0" err="1" smtClean="0">
                <a:hlinkClick r:id="rId3"/>
              </a:rPr>
              <a:t>Trilok</a:t>
            </a:r>
            <a:r>
              <a:rPr lang="en-US" sz="2000" b="1" dirty="0" smtClean="0">
                <a:hlinkClick r:id="rId3"/>
              </a:rPr>
              <a:t> </a:t>
            </a:r>
            <a:r>
              <a:rPr lang="en-US" sz="2000" b="1" dirty="0" smtClean="0">
                <a:hlinkClick r:id="rId3"/>
              </a:rPr>
              <a:t>Singh</a:t>
            </a:r>
            <a:endParaRPr lang="en-US" sz="2000" b="1" dirty="0" smtClean="0"/>
          </a:p>
          <a:p>
            <a:pPr algn="just"/>
            <a:endParaRPr lang="en-US" sz="2000" b="1" dirty="0" smtClean="0">
              <a:hlinkClick r:id="rId4"/>
            </a:endParaRPr>
          </a:p>
          <a:p>
            <a:pPr algn="just"/>
            <a:r>
              <a:rPr lang="en-US" sz="1200" b="1" dirty="0" smtClean="0">
                <a:hlinkClick r:id="rId4"/>
              </a:rPr>
              <a:t>Singh</a:t>
            </a:r>
            <a:r>
              <a:rPr lang="en-US" sz="1200" dirty="0" smtClean="0"/>
              <a:t> told us during the conference that, Scientific Selection of teachers on the basis of him/her capability, efficiency, aptitude and Knowledge are very much significant with the same regard. In other words, </a:t>
            </a:r>
            <a:r>
              <a:rPr lang="en-US" sz="1200" dirty="0" err="1" smtClean="0"/>
              <a:t>taylor</a:t>
            </a:r>
            <a:r>
              <a:rPr lang="en-US" sz="1200" dirty="0" smtClean="0"/>
              <a:t> scientific management suggest that, brainwashing of people called 'mental revolutions' are required to cycle the same issue, Society and Institutions at large. Further he said that, we need to build a think-tank network for exploring the same idea and not only the teachers while its a collective responsibility for all to get rid about the same. Also, Our National Level NGO Called VSSKK, India are one of them those who always promotes such kind of Idea. Significantly, Teachers should be well trained and Well prepared with the same environment/light, teachers should have good ethics, morality and honesty and the teachers should deals with students just as a friend, Sure it helps or motivate him/her. We need to think beyond to makes our exercise more efficient. To be sure, there are multiple issues will need to be addressed if the Universities, Schools, civil society, Institutions and NGOs intends to move in above direction. The suggestions, feedback and ideas of different stakeholders will have to be debated in order to build Societal and political consensus around the same idea. In order to this, Morality, accountability and responsibility are becomes to much significant. Also, Number of Government schemes were successfully done by the appropriate ministries for such kind of students the people, Society and Institutions at large.</a:t>
            </a:r>
          </a:p>
          <a:p>
            <a:pPr algn="just"/>
            <a:endParaRPr lang="en-US" sz="1200" dirty="0" smtClean="0"/>
          </a:p>
          <a:p>
            <a:pPr algn="just"/>
            <a:r>
              <a:rPr lang="en-US" sz="1200" dirty="0" smtClean="0"/>
              <a:t>E-learning, Sound Systems in various places, Digital technology for special needs students across the institutions etc and this one makes responsive class for him/her. The ruling party much focus towards E-College/University, E-learning approach, Various Forums like civil society and </a:t>
            </a:r>
            <a:r>
              <a:rPr lang="en-US" sz="1200" dirty="0" err="1" smtClean="0"/>
              <a:t>and</a:t>
            </a:r>
            <a:r>
              <a:rPr lang="en-US" sz="1200" dirty="0" smtClean="0"/>
              <a:t> we need to do more about the same. We need to keep in mind the term 'Exclusion' while dealing with 'Inclusion' or Inclusive Education In India because such type of students are excluded, Society and Institutions at Large.</a:t>
            </a:r>
          </a:p>
          <a:p>
            <a:pPr algn="just"/>
            <a:endParaRPr lang="en-US" sz="1200" dirty="0" smtClean="0"/>
          </a:p>
          <a:p>
            <a:pPr algn="just"/>
            <a:r>
              <a:rPr lang="en-US" sz="1200" dirty="0" smtClean="0"/>
              <a:t>Importantly, The Constitution of India also provides many rights to motivate or protect such kind of students. i.e., The Person with Disabilities Act, 1995, The Mental Health Act, 1987, The Rehabilitation Council of India, 1992, The National Trust for Welfare of Persons with Autism, Cerebral Palsy, Mental Retardation, and Multiple Disabilities Act, 1999, Declaration On The Rights Of Mentally Retarded Persons etc.. In Short, The Constitution of India applies uniformly to every legal citizen of India, whether they are healthy or disabled in any way (physically or mentally). Further, The right to education is available to all citizens including the disabled. Article 29(2) of the Constitution of India provides that no citizen shall be denied admission into any educational institution maintained by the State or receiving aid out of State funds on the ground of religion, race, caste or language etc..</a:t>
            </a:r>
          </a:p>
          <a:p>
            <a:pPr algn="just"/>
            <a:endParaRPr lang="en-US" sz="1200" dirty="0" smtClean="0"/>
          </a:p>
          <a:p>
            <a:pPr algn="just"/>
            <a:endParaRPr lang="en-US" sz="1200" dirty="0" smtClean="0"/>
          </a:p>
          <a:p>
            <a:pPr algn="just"/>
            <a:endParaRPr lang="en-US" sz="1200" dirty="0" smtClean="0"/>
          </a:p>
          <a:p>
            <a:pPr algn="just"/>
            <a:endParaRPr lang="en-US" sz="1200" dirty="0" smtClean="0"/>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362200"/>
            <a:ext cx="8229600" cy="2246769"/>
          </a:xfrm>
          <a:prstGeom prst="rect">
            <a:avLst/>
          </a:prstGeom>
          <a:noFill/>
        </p:spPr>
        <p:txBody>
          <a:bodyPr wrap="square" rtlCol="0">
            <a:spAutoFit/>
          </a:bodyPr>
          <a:lstStyle/>
          <a:p>
            <a:pPr algn="just"/>
            <a:r>
              <a:rPr lang="en-US" sz="2800" b="1" dirty="0" err="1" smtClean="0">
                <a:hlinkClick r:id="rId2"/>
              </a:rPr>
              <a:t>Parkash</a:t>
            </a:r>
            <a:r>
              <a:rPr lang="en-US" sz="2800" b="1" dirty="0" smtClean="0">
                <a:hlinkClick r:id="rId2"/>
              </a:rPr>
              <a:t> Singh</a:t>
            </a:r>
            <a:r>
              <a:rPr lang="en-US" sz="2800" b="1" dirty="0" smtClean="0"/>
              <a:t> is living in New Delhi, India. Singh is part of </a:t>
            </a:r>
            <a:r>
              <a:rPr lang="en-US" sz="2800" b="1" dirty="0" smtClean="0"/>
              <a:t>YD </a:t>
            </a:r>
            <a:r>
              <a:rPr lang="en-US" sz="2800" b="1" dirty="0" smtClean="0">
                <a:hlinkClick r:id="rId2"/>
              </a:rPr>
              <a:t>authors community</a:t>
            </a:r>
            <a:r>
              <a:rPr lang="en-US" sz="2800" b="1" dirty="0" smtClean="0"/>
              <a:t> since </a:t>
            </a:r>
            <a:r>
              <a:rPr lang="en-US" sz="2800" b="1" dirty="0" smtClean="0"/>
              <a:t>Dec 10, 2017 and has published first International Conference text on </a:t>
            </a:r>
            <a:r>
              <a:rPr lang="en-US" sz="2800" b="1" dirty="0" smtClean="0">
                <a:hlinkClick r:id="rId3"/>
              </a:rPr>
              <a:t>Youth </a:t>
            </a:r>
            <a:r>
              <a:rPr lang="en-US" sz="2800" b="1" dirty="0" err="1" smtClean="0">
                <a:hlinkClick r:id="rId3"/>
              </a:rPr>
              <a:t>Darpan</a:t>
            </a:r>
            <a:r>
              <a:rPr lang="en-US" sz="2800" b="1" dirty="0" smtClean="0">
                <a:hlinkClick r:id="rId3"/>
              </a:rPr>
              <a:t>.</a:t>
            </a:r>
            <a:endParaRPr lang="en-US" sz="2800" dirty="0"/>
          </a:p>
        </p:txBody>
      </p:sp>
      <p:sp>
        <p:nvSpPr>
          <p:cNvPr id="3" name="Rectangle 2"/>
          <p:cNvSpPr/>
          <p:nvPr/>
        </p:nvSpPr>
        <p:spPr>
          <a:xfrm>
            <a:off x="4876800" y="5934670"/>
            <a:ext cx="3512500" cy="923330"/>
          </a:xfrm>
          <a:prstGeom prst="rect">
            <a:avLst/>
          </a:prstGeom>
          <a:noFill/>
        </p:spPr>
        <p:txBody>
          <a:bodyPr wrap="none" lIns="91440" tIns="45720" rIns="91440" bIns="45720">
            <a:spAutoFit/>
          </a:bodyPr>
          <a:lstStyle/>
          <a:p>
            <a:pPr algn="ctr"/>
            <a:r>
              <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Jai Hind!</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2">
                    <a:lumMod val="75000"/>
                  </a:schemeClr>
                </a:solidFill>
              </a:rPr>
              <a:t>Central Questions</a:t>
            </a:r>
            <a:endParaRPr lang="en-US" b="1" dirty="0">
              <a:solidFill>
                <a:schemeClr val="accent2">
                  <a:lumMod val="75000"/>
                </a:schemeClr>
              </a:solidFill>
            </a:endParaRPr>
          </a:p>
        </p:txBody>
      </p:sp>
      <p:sp>
        <p:nvSpPr>
          <p:cNvPr id="3" name="Content Placeholder 2"/>
          <p:cNvSpPr>
            <a:spLocks noGrp="1"/>
          </p:cNvSpPr>
          <p:nvPr>
            <p:ph sz="quarter" idx="1"/>
          </p:nvPr>
        </p:nvSpPr>
        <p:spPr/>
        <p:txBody>
          <a:bodyPr/>
          <a:lstStyle/>
          <a:p>
            <a:r>
              <a:rPr lang="en-US" dirty="0" smtClean="0"/>
              <a:t>What is inclusive education?</a:t>
            </a:r>
          </a:p>
          <a:p>
            <a:r>
              <a:rPr lang="en-US" dirty="0" smtClean="0"/>
              <a:t>Who are the stakeholders?</a:t>
            </a:r>
          </a:p>
          <a:p>
            <a:r>
              <a:rPr lang="en-US" dirty="0" smtClean="0"/>
              <a:t>What are their responsibilities?</a:t>
            </a:r>
          </a:p>
          <a:p>
            <a:endParaRPr lang="en-US" dirty="0" smtClean="0"/>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948690"/>
            <a:ext cx="8610600" cy="4801314"/>
          </a:xfrm>
          <a:prstGeom prst="rect">
            <a:avLst/>
          </a:prstGeom>
          <a:noFill/>
        </p:spPr>
        <p:txBody>
          <a:bodyPr wrap="square" rtlCol="0">
            <a:spAutoFit/>
          </a:bodyPr>
          <a:lstStyle/>
          <a:p>
            <a:pPr algn="just"/>
            <a:r>
              <a:rPr lang="en-US" dirty="0" err="1" smtClean="0"/>
              <a:t>Prabhu</a:t>
            </a:r>
            <a:r>
              <a:rPr lang="en-US" dirty="0" smtClean="0"/>
              <a:t> is an eight year old boy who goes to the </a:t>
            </a:r>
            <a:r>
              <a:rPr lang="en-US" dirty="0" err="1" smtClean="0"/>
              <a:t>neighbourhood</a:t>
            </a:r>
            <a:r>
              <a:rPr lang="en-US" dirty="0" smtClean="0"/>
              <a:t> school with his elder sister </a:t>
            </a:r>
            <a:r>
              <a:rPr lang="en-US" dirty="0" err="1" smtClean="0"/>
              <a:t>Meena</a:t>
            </a:r>
            <a:r>
              <a:rPr lang="en-US" dirty="0" smtClean="0"/>
              <a:t>, everyday in the morning his sister puts on the radio for waking him up. After getting up he asks her, “do we have school today”? </a:t>
            </a:r>
            <a:r>
              <a:rPr lang="en-US" dirty="0" err="1" smtClean="0"/>
              <a:t>Meena</a:t>
            </a:r>
            <a:r>
              <a:rPr lang="en-US" dirty="0" smtClean="0"/>
              <a:t> assures him, “yes there is a school today” and </a:t>
            </a:r>
            <a:r>
              <a:rPr lang="en-US" dirty="0" err="1" smtClean="0"/>
              <a:t>prabhu</a:t>
            </a:r>
            <a:r>
              <a:rPr lang="en-US" dirty="0" smtClean="0"/>
              <a:t> and </a:t>
            </a:r>
            <a:r>
              <a:rPr lang="en-US" dirty="0" err="1" smtClean="0"/>
              <a:t>meena</a:t>
            </a:r>
            <a:r>
              <a:rPr lang="en-US" dirty="0" smtClean="0"/>
              <a:t> leave for school walking and </a:t>
            </a:r>
            <a:r>
              <a:rPr lang="en-US" dirty="0" err="1" smtClean="0"/>
              <a:t>prabhu</a:t>
            </a:r>
            <a:r>
              <a:rPr lang="en-US" dirty="0" smtClean="0"/>
              <a:t> runs ahead because he knows the way and its Quite proud of it. After reaching school, both of them go to their respective Classes.” In his class </a:t>
            </a:r>
            <a:r>
              <a:rPr lang="en-US" dirty="0" err="1" smtClean="0"/>
              <a:t>prabhu</a:t>
            </a:r>
            <a:r>
              <a:rPr lang="en-US" dirty="0" smtClean="0"/>
              <a:t> hangs out with his classmates. </a:t>
            </a:r>
            <a:endParaRPr lang="en-US" dirty="0" smtClean="0"/>
          </a:p>
          <a:p>
            <a:pPr algn="just"/>
            <a:endParaRPr lang="en-US" dirty="0" smtClean="0"/>
          </a:p>
          <a:p>
            <a:pPr algn="just"/>
            <a:r>
              <a:rPr lang="en-US" dirty="0" smtClean="0"/>
              <a:t>In </a:t>
            </a:r>
            <a:r>
              <a:rPr lang="en-US" dirty="0" smtClean="0"/>
              <a:t>the beginning </a:t>
            </a:r>
            <a:r>
              <a:rPr lang="en-US" dirty="0" err="1" smtClean="0"/>
              <a:t>Prabhu</a:t>
            </a:r>
            <a:r>
              <a:rPr lang="en-US" dirty="0" smtClean="0"/>
              <a:t> had no friend. Making friends and learning appropriate Social interactions had been a struggle. He would just hug his peers who would Keep discouraging him from doing so. Gradually he learned that this was not welcome </a:t>
            </a:r>
            <a:r>
              <a:rPr lang="en-US" dirty="0" err="1" smtClean="0"/>
              <a:t>behaviour</a:t>
            </a:r>
            <a:r>
              <a:rPr lang="en-US" dirty="0" smtClean="0"/>
              <a:t> and he stopped doing it. Now, even if he funds their conversation difficult to 42/Meeting Special Needs in School. Understand he is happy staying Close to them and playing whenever Possible</a:t>
            </a:r>
            <a:r>
              <a:rPr lang="en-US" dirty="0" smtClean="0"/>
              <a:t>.</a:t>
            </a:r>
          </a:p>
          <a:p>
            <a:pPr algn="just"/>
            <a:endParaRPr lang="en-US" dirty="0" smtClean="0"/>
          </a:p>
          <a:p>
            <a:pPr algn="just"/>
            <a:endParaRPr lang="en-US" dirty="0" smtClean="0"/>
          </a:p>
          <a:p>
            <a:pPr algn="just"/>
            <a:endParaRPr lang="en-US" dirty="0"/>
          </a:p>
        </p:txBody>
      </p:sp>
      <p:sp>
        <p:nvSpPr>
          <p:cNvPr id="5" name="Rectangle 4"/>
          <p:cNvSpPr/>
          <p:nvPr/>
        </p:nvSpPr>
        <p:spPr>
          <a:xfrm>
            <a:off x="152400" y="0"/>
            <a:ext cx="8725467" cy="923330"/>
          </a:xfrm>
          <a:prstGeom prst="rect">
            <a:avLst/>
          </a:prstGeom>
          <a:noFill/>
        </p:spPr>
        <p:txBody>
          <a:bodyPr wrap="none" lIns="91440" tIns="45720" rIns="91440" bIns="45720">
            <a:spAutoFit/>
          </a:bodyPr>
          <a:lstStyle/>
          <a:p>
            <a:pPr algn="ctr"/>
            <a:r>
              <a:rPr lang="en-US" sz="5400" b="0" cap="none" spc="0" dirty="0" smtClean="0">
                <a:ln w="10160">
                  <a:solidFill>
                    <a:schemeClr val="accent1"/>
                  </a:solidFill>
                  <a:prstDash val="solid"/>
                </a:ln>
                <a:solidFill>
                  <a:schemeClr val="accent3">
                    <a:lumMod val="60000"/>
                    <a:lumOff val="40000"/>
                  </a:schemeClr>
                </a:solidFill>
                <a:effectLst>
                  <a:outerShdw blurRad="38100" dist="32000" dir="5400000" algn="tl">
                    <a:srgbClr val="000000">
                      <a:alpha val="30000"/>
                    </a:srgbClr>
                  </a:outerShdw>
                </a:effectLst>
              </a:rPr>
              <a:t>A Day of the life of </a:t>
            </a:r>
            <a:r>
              <a:rPr lang="en-US" sz="5400" dirty="0" err="1" smtClean="0">
                <a:ln w="10160">
                  <a:solidFill>
                    <a:schemeClr val="accent1"/>
                  </a:solidFill>
                  <a:prstDash val="solid"/>
                </a:ln>
                <a:solidFill>
                  <a:schemeClr val="accent3">
                    <a:lumMod val="60000"/>
                    <a:lumOff val="40000"/>
                  </a:schemeClr>
                </a:solidFill>
                <a:effectLst>
                  <a:outerShdw blurRad="38100" dist="32000" dir="5400000" algn="tl">
                    <a:srgbClr val="000000">
                      <a:alpha val="30000"/>
                    </a:srgbClr>
                  </a:outerShdw>
                </a:effectLst>
              </a:rPr>
              <a:t>P</a:t>
            </a:r>
            <a:r>
              <a:rPr lang="en-US" sz="5400" b="0" cap="none" spc="0" dirty="0" err="1" smtClean="0">
                <a:ln w="10160">
                  <a:solidFill>
                    <a:schemeClr val="accent1"/>
                  </a:solidFill>
                  <a:prstDash val="solid"/>
                </a:ln>
                <a:solidFill>
                  <a:schemeClr val="accent3">
                    <a:lumMod val="60000"/>
                    <a:lumOff val="40000"/>
                  </a:schemeClr>
                </a:solidFill>
                <a:effectLst>
                  <a:outerShdw blurRad="38100" dist="32000" dir="5400000" algn="tl">
                    <a:srgbClr val="000000">
                      <a:alpha val="30000"/>
                    </a:srgbClr>
                  </a:outerShdw>
                </a:effectLst>
              </a:rPr>
              <a:t>rabhu</a:t>
            </a:r>
            <a:endParaRPr lang="en-US" sz="5400" b="0" cap="none" spc="0" dirty="0">
              <a:ln w="10160">
                <a:solidFill>
                  <a:schemeClr val="accent1"/>
                </a:solidFill>
                <a:prstDash val="solid"/>
              </a:ln>
              <a:solidFill>
                <a:schemeClr val="accent3">
                  <a:lumMod val="60000"/>
                  <a:lumOff val="40000"/>
                </a:schemeClr>
              </a:solidFill>
              <a:effectLst>
                <a:outerShdw blurRad="38100" dist="32000" dir="540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7848600" cy="5909310"/>
          </a:xfrm>
          <a:prstGeom prst="rect">
            <a:avLst/>
          </a:prstGeom>
          <a:noFill/>
        </p:spPr>
        <p:txBody>
          <a:bodyPr wrap="square" rtlCol="0">
            <a:spAutoFit/>
          </a:bodyPr>
          <a:lstStyle/>
          <a:p>
            <a:pPr algn="just"/>
            <a:r>
              <a:rPr lang="en-US" dirty="0" smtClean="0"/>
              <a:t>In his language class his goals are modified. While others can read stories he listens to them and looks at the pictures. Gradually he has started reading a few words with the help of his friends and would some times tell the same story to his nephew who is just three years old. This makes him feels very proud and grown up. There are other activities in the language class which are quite a lot of fun. The teachers gives commands like "put your hands on top of your head", "Put your finger on your knees". It is fun to do all this in class and learn concepts like "top", "over", "Bottom", "Under" etc</a:t>
            </a:r>
            <a:r>
              <a:rPr lang="en-US" dirty="0" smtClean="0"/>
              <a:t>.</a:t>
            </a:r>
          </a:p>
          <a:p>
            <a:pPr algn="just"/>
            <a:endParaRPr lang="en-US" dirty="0" smtClean="0"/>
          </a:p>
          <a:p>
            <a:pPr algn="just"/>
            <a:r>
              <a:rPr lang="en-US" dirty="0" smtClean="0"/>
              <a:t>After a while when other children are doing some written assignments his teachers calls </a:t>
            </a:r>
            <a:r>
              <a:rPr lang="en-US" dirty="0" err="1" smtClean="0"/>
              <a:t>Prabhu</a:t>
            </a:r>
            <a:r>
              <a:rPr lang="en-US" dirty="0" smtClean="0"/>
              <a:t> and tries to teach him money concepts. </a:t>
            </a:r>
            <a:r>
              <a:rPr lang="en-US" dirty="0" err="1" smtClean="0"/>
              <a:t>Prabhu</a:t>
            </a:r>
            <a:r>
              <a:rPr lang="en-US" dirty="0" smtClean="0"/>
              <a:t> </a:t>
            </a:r>
            <a:r>
              <a:rPr lang="en-US" dirty="0" err="1" smtClean="0"/>
              <a:t>recognises</a:t>
            </a:r>
            <a:r>
              <a:rPr lang="en-US" dirty="0" smtClean="0"/>
              <a:t> different coins and how many of them makes a rupee. </a:t>
            </a:r>
            <a:r>
              <a:rPr lang="en-US" dirty="0" err="1" smtClean="0"/>
              <a:t>Maths</a:t>
            </a:r>
            <a:r>
              <a:rPr lang="en-US" dirty="0" smtClean="0"/>
              <a:t> is a difficult subject for </a:t>
            </a:r>
            <a:r>
              <a:rPr lang="en-US" dirty="0" err="1" smtClean="0"/>
              <a:t>Prabhu</a:t>
            </a:r>
            <a:r>
              <a:rPr lang="en-US" dirty="0" smtClean="0"/>
              <a:t> but his teacher </a:t>
            </a:r>
            <a:r>
              <a:rPr lang="en-US" dirty="0" err="1" smtClean="0"/>
              <a:t>Malini</a:t>
            </a:r>
            <a:r>
              <a:rPr lang="en-US" dirty="0" smtClean="0"/>
              <a:t> does not hear the word "I Can't" She has high expectations from all her students and believes that there is a no failure but only learning. This encourages all students and </a:t>
            </a:r>
            <a:r>
              <a:rPr lang="en-US" dirty="0" err="1" smtClean="0"/>
              <a:t>Prabhu</a:t>
            </a:r>
            <a:r>
              <a:rPr lang="en-US" dirty="0" smtClean="0"/>
              <a:t> also counts the coin with little help from his peers. After returning from school </a:t>
            </a:r>
            <a:r>
              <a:rPr lang="en-US" dirty="0" err="1" smtClean="0"/>
              <a:t>Prabhu</a:t>
            </a:r>
            <a:r>
              <a:rPr lang="en-US" dirty="0" smtClean="0"/>
              <a:t> plays cricket with children from his </a:t>
            </a:r>
            <a:r>
              <a:rPr lang="en-US" dirty="0" err="1" smtClean="0"/>
              <a:t>neighbourhood</a:t>
            </a:r>
            <a:r>
              <a:rPr lang="en-US" dirty="0" smtClean="0"/>
              <a:t> and enjoys this game. He loves to throw ball and feels happy when he gets success in this game and all the other children praise him.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solidFill>
                  <a:schemeClr val="accent3">
                    <a:lumMod val="60000"/>
                    <a:lumOff val="40000"/>
                  </a:schemeClr>
                </a:solidFill>
              </a:rPr>
              <a:t>What is inclusive education</a:t>
            </a:r>
            <a:endParaRPr lang="en-US" b="1" dirty="0">
              <a:solidFill>
                <a:schemeClr val="accent3">
                  <a:lumMod val="60000"/>
                  <a:lumOff val="40000"/>
                </a:schemeClr>
              </a:solidFill>
            </a:endParaRPr>
          </a:p>
        </p:txBody>
      </p:sp>
      <p:sp>
        <p:nvSpPr>
          <p:cNvPr id="8" name="Content Placeholder 7"/>
          <p:cNvSpPr>
            <a:spLocks noGrp="1"/>
          </p:cNvSpPr>
          <p:nvPr>
            <p:ph sz="quarter" idx="1"/>
          </p:nvPr>
        </p:nvSpPr>
        <p:spPr/>
        <p:txBody>
          <a:bodyPr/>
          <a:lstStyle/>
          <a:p>
            <a:pPr>
              <a:buNone/>
            </a:pPr>
            <a:r>
              <a:rPr lang="en-US" b="1" u="sng" dirty="0" smtClean="0">
                <a:solidFill>
                  <a:srgbClr val="0070C0"/>
                </a:solidFill>
              </a:rPr>
              <a:t>Meaning of inclusive</a:t>
            </a:r>
          </a:p>
          <a:p>
            <a:r>
              <a:rPr lang="en-US" dirty="0" smtClean="0"/>
              <a:t>To include</a:t>
            </a:r>
          </a:p>
          <a:p>
            <a:r>
              <a:rPr lang="en-US" dirty="0" smtClean="0"/>
              <a:t>Dignity of all human beings</a:t>
            </a:r>
          </a:p>
          <a:p>
            <a:r>
              <a:rPr lang="en-US" dirty="0" smtClean="0"/>
              <a:t>Attitude or commitment of appreciating diversities.</a:t>
            </a:r>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55638"/>
          </a:xfrm>
        </p:spPr>
        <p:txBody>
          <a:bodyPr/>
          <a:lstStyle/>
          <a:p>
            <a:r>
              <a:rPr lang="en-US" b="1" dirty="0" smtClean="0">
                <a:solidFill>
                  <a:schemeClr val="accent2">
                    <a:lumMod val="75000"/>
                  </a:schemeClr>
                </a:solidFill>
                <a:latin typeface="Agency FB" pitchFamily="34" charset="0"/>
              </a:rPr>
              <a:t>Definition of inclusive education</a:t>
            </a:r>
            <a:endParaRPr lang="en-US" b="1" dirty="0">
              <a:solidFill>
                <a:schemeClr val="accent2">
                  <a:lumMod val="75000"/>
                </a:schemeClr>
              </a:solidFill>
              <a:latin typeface="Agency FB" pitchFamily="34" charset="0"/>
            </a:endParaRPr>
          </a:p>
        </p:txBody>
      </p:sp>
      <p:sp>
        <p:nvSpPr>
          <p:cNvPr id="5" name="TextBox 4"/>
          <p:cNvSpPr txBox="1"/>
          <p:nvPr/>
        </p:nvSpPr>
        <p:spPr>
          <a:xfrm>
            <a:off x="533400" y="990600"/>
            <a:ext cx="7239000" cy="5355312"/>
          </a:xfrm>
          <a:prstGeom prst="rect">
            <a:avLst/>
          </a:prstGeom>
          <a:noFill/>
        </p:spPr>
        <p:txBody>
          <a:bodyPr wrap="square" rtlCol="0">
            <a:spAutoFit/>
          </a:bodyPr>
          <a:lstStyle/>
          <a:p>
            <a:pPr algn="just">
              <a:buNone/>
            </a:pPr>
            <a:r>
              <a:rPr lang="en-US" dirty="0"/>
              <a:t>According to national commission of special needs in education and training (NCSNET</a:t>
            </a:r>
            <a:r>
              <a:rPr lang="en-US" dirty="0" smtClean="0"/>
              <a:t>), Inclusive education is define as a learning environment that promotes the full personal, academic and professional development of all learners irrespective of race, class, gender, disability, religion, sexual preference, learning styles and language.</a:t>
            </a:r>
          </a:p>
          <a:p>
            <a:pPr algn="just">
              <a:buNone/>
            </a:pPr>
            <a:endParaRPr lang="en-US" dirty="0"/>
          </a:p>
          <a:p>
            <a:pPr algn="just">
              <a:buNone/>
            </a:pPr>
            <a:r>
              <a:rPr lang="en-US" dirty="0" smtClean="0"/>
              <a:t>According to disability, awareness in action (2003) when we refer to ‘inclusion’ we mean the participation of disable children through the provision of fully accessible information, environments and supports. This can include the provision of barrier free environments, information in alternate media such as </a:t>
            </a:r>
            <a:r>
              <a:rPr lang="en-US" dirty="0" err="1" smtClean="0"/>
              <a:t>braille</a:t>
            </a:r>
            <a:r>
              <a:rPr lang="en-US" dirty="0" smtClean="0"/>
              <a:t> or on tape, acknowledgement of sign as a language and the provision of personal assistance support and interpretation.</a:t>
            </a:r>
          </a:p>
          <a:p>
            <a:pPr algn="just">
              <a:buNone/>
            </a:pPr>
            <a:endParaRPr lang="en-US" dirty="0" smtClean="0"/>
          </a:p>
          <a:p>
            <a:pPr algn="just">
              <a:buNone/>
            </a:pPr>
            <a:r>
              <a:rPr lang="en-US" dirty="0" smtClean="0"/>
              <a:t>According to UNESCO 2004 views inclusion as </a:t>
            </a:r>
            <a:r>
              <a:rPr lang="en-US" i="1" dirty="0" smtClean="0"/>
              <a:t>‘a process of addressing and responding to the diversities of needs of all learners through increasing participation in learning, culture and communities, and reducing exclusion within and from education’.</a:t>
            </a:r>
            <a:endParaRPr lang="en-US" i="1" dirty="0"/>
          </a:p>
        </p:txBody>
      </p:sp>
    </p:spTree>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2133600"/>
            <a:ext cx="7391400" cy="2862322"/>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r>
              <a:rPr lang="en-US" i="1" dirty="0" smtClean="0"/>
              <a:t>In Short, It happens when students, peoples or such children with and without disabilities participate and learn together in the general or same classes. Number of </a:t>
            </a:r>
            <a:r>
              <a:rPr lang="en-US" i="1" dirty="0" smtClean="0"/>
              <a:t>Research </a:t>
            </a:r>
            <a:r>
              <a:rPr lang="en-US" i="1" smtClean="0"/>
              <a:t>and Studies </a:t>
            </a:r>
            <a:r>
              <a:rPr lang="en-US" i="1" dirty="0" smtClean="0"/>
              <a:t>suggest that, when a student with disabilities attends classes alongside peers who do not have disabilities, good things happen. Further, We need to keep in mind the term </a:t>
            </a:r>
            <a:r>
              <a:rPr lang="en-US" b="1" i="1" dirty="0" smtClean="0"/>
              <a:t>'Exclusion'</a:t>
            </a:r>
            <a:r>
              <a:rPr lang="en-US" i="1" dirty="0" smtClean="0"/>
              <a:t> while dealing with </a:t>
            </a:r>
            <a:r>
              <a:rPr lang="en-US" b="1" i="1" dirty="0" smtClean="0"/>
              <a:t>'Inclusion'</a:t>
            </a:r>
            <a:r>
              <a:rPr lang="en-US" i="1" dirty="0" smtClean="0"/>
              <a:t> or </a:t>
            </a:r>
            <a:r>
              <a:rPr lang="en-US" b="1" i="1" dirty="0" smtClean="0"/>
              <a:t>'Inclusive Education'</a:t>
            </a:r>
            <a:r>
              <a:rPr lang="en-US" i="1" dirty="0" smtClean="0"/>
              <a:t> In India because such type of students are excluded, Society and Institutions at Large. </a:t>
            </a:r>
            <a:r>
              <a:rPr lang="en-US" b="1" i="1" dirty="0" smtClean="0"/>
              <a:t>Said, Mr. </a:t>
            </a:r>
            <a:r>
              <a:rPr lang="en-US" b="1" i="1" dirty="0" err="1" smtClean="0">
                <a:hlinkClick r:id="rId2"/>
              </a:rPr>
              <a:t>Trilok</a:t>
            </a:r>
            <a:r>
              <a:rPr lang="en-US" b="1" i="1" dirty="0" smtClean="0">
                <a:hlinkClick r:id="rId2"/>
              </a:rPr>
              <a:t> Singh,</a:t>
            </a:r>
            <a:r>
              <a:rPr lang="en-US" b="1" i="1" dirty="0" smtClean="0"/>
              <a:t> Owner/CEO of </a:t>
            </a:r>
            <a:r>
              <a:rPr lang="en-US" b="1" i="1" dirty="0" err="1" smtClean="0">
                <a:hlinkClick r:id="rId3"/>
              </a:rPr>
              <a:t>IASmind</a:t>
            </a:r>
            <a:r>
              <a:rPr lang="en-US" b="1" i="1" dirty="0" smtClean="0"/>
              <a:t> and the </a:t>
            </a:r>
            <a:r>
              <a:rPr lang="en-US" b="1" i="1" dirty="0" smtClean="0">
                <a:hlinkClick r:id="rId4"/>
              </a:rPr>
              <a:t>Youth </a:t>
            </a:r>
            <a:r>
              <a:rPr lang="en-US" b="1" i="1" dirty="0" err="1" smtClean="0">
                <a:hlinkClick r:id="rId4"/>
              </a:rPr>
              <a:t>Darpan</a:t>
            </a:r>
            <a:r>
              <a:rPr lang="en-US" b="1" i="1" dirty="0" smtClean="0">
                <a:hlinkClick r:id="rId4"/>
              </a:rPr>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467600" cy="762000"/>
          </a:xfrm>
        </p:spPr>
        <p:txBody>
          <a:bodyPr/>
          <a:lstStyle/>
          <a:p>
            <a:r>
              <a:rPr lang="en-US" b="1" u="sng" dirty="0" smtClean="0">
                <a:solidFill>
                  <a:schemeClr val="accent3">
                    <a:lumMod val="60000"/>
                    <a:lumOff val="40000"/>
                  </a:schemeClr>
                </a:solidFill>
              </a:rPr>
              <a:t>What inclusion is not?</a:t>
            </a:r>
            <a:endParaRPr lang="en-US" b="1" u="sng" dirty="0">
              <a:solidFill>
                <a:schemeClr val="accent3">
                  <a:lumMod val="60000"/>
                  <a:lumOff val="40000"/>
                </a:schemeClr>
              </a:solidFill>
            </a:endParaRPr>
          </a:p>
        </p:txBody>
      </p:sp>
      <p:sp>
        <p:nvSpPr>
          <p:cNvPr id="3" name="TextBox 2"/>
          <p:cNvSpPr txBox="1"/>
          <p:nvPr/>
        </p:nvSpPr>
        <p:spPr>
          <a:xfrm>
            <a:off x="533400" y="1447800"/>
            <a:ext cx="4267200" cy="369332"/>
          </a:xfrm>
          <a:prstGeom prst="rect">
            <a:avLst/>
          </a:prstGeom>
          <a:noFill/>
        </p:spPr>
        <p:txBody>
          <a:bodyPr wrap="square" rtlCol="0">
            <a:spAutoFit/>
          </a:bodyPr>
          <a:lstStyle/>
          <a:p>
            <a:endParaRPr lang="en-US" dirty="0"/>
          </a:p>
        </p:txBody>
      </p:sp>
      <p:sp>
        <p:nvSpPr>
          <p:cNvPr id="6" name="Oval 5"/>
          <p:cNvSpPr/>
          <p:nvPr/>
        </p:nvSpPr>
        <p:spPr>
          <a:xfrm>
            <a:off x="3505200" y="28956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INCLUSION IS NOT</a:t>
            </a:r>
            <a:endParaRPr lang="en-US" sz="1100" b="1" dirty="0">
              <a:solidFill>
                <a:schemeClr val="tx1"/>
              </a:solidFill>
            </a:endParaRPr>
          </a:p>
        </p:txBody>
      </p:sp>
      <p:sp>
        <p:nvSpPr>
          <p:cNvPr id="7" name="Oval 6"/>
          <p:cNvSpPr/>
          <p:nvPr/>
        </p:nvSpPr>
        <p:spPr>
          <a:xfrm>
            <a:off x="3505200" y="48768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Educating children in special segregated </a:t>
            </a:r>
            <a:r>
              <a:rPr lang="en-US" sz="1000" b="1" dirty="0" err="1" smtClean="0">
                <a:solidFill>
                  <a:schemeClr val="tx1"/>
                </a:solidFill>
              </a:rPr>
              <a:t>environmens</a:t>
            </a:r>
            <a:r>
              <a:rPr lang="en-US" sz="1000" b="1" dirty="0" smtClean="0">
                <a:solidFill>
                  <a:schemeClr val="tx1"/>
                </a:solidFill>
              </a:rPr>
              <a:t> in regular school</a:t>
            </a:r>
            <a:endParaRPr lang="en-US" sz="1000" b="1" dirty="0">
              <a:solidFill>
                <a:schemeClr val="tx1"/>
              </a:solidFill>
            </a:endParaRPr>
          </a:p>
        </p:txBody>
      </p:sp>
      <p:sp>
        <p:nvSpPr>
          <p:cNvPr id="8" name="Oval 7"/>
          <p:cNvSpPr/>
          <p:nvPr/>
        </p:nvSpPr>
        <p:spPr>
          <a:xfrm>
            <a:off x="5638800" y="28194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Dumping children with special needs into the regular class room</a:t>
            </a:r>
            <a:endParaRPr lang="en-US" sz="1000" b="1" dirty="0">
              <a:solidFill>
                <a:schemeClr val="tx1"/>
              </a:solidFill>
            </a:endParaRPr>
          </a:p>
        </p:txBody>
      </p:sp>
      <p:sp>
        <p:nvSpPr>
          <p:cNvPr id="9" name="Oval 8"/>
          <p:cNvSpPr/>
          <p:nvPr/>
        </p:nvSpPr>
        <p:spPr>
          <a:xfrm>
            <a:off x="1371600" y="28956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Educating children in regular classes but different course of study</a:t>
            </a:r>
            <a:endParaRPr lang="en-US" sz="1000" b="1" dirty="0">
              <a:solidFill>
                <a:schemeClr val="tx1"/>
              </a:solidFill>
            </a:endParaRPr>
          </a:p>
        </p:txBody>
      </p:sp>
      <p:cxnSp>
        <p:nvCxnSpPr>
          <p:cNvPr id="12" name="Straight Arrow Connector 11"/>
          <p:cNvCxnSpPr/>
          <p:nvPr/>
        </p:nvCxnSpPr>
        <p:spPr>
          <a:xfrm rot="16200000" flipV="1">
            <a:off x="4039394" y="2666206"/>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039394" y="4647406"/>
            <a:ext cx="457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2"/>
          </p:cNvCxnSpPr>
          <p:nvPr/>
        </p:nvCxnSpPr>
        <p:spPr>
          <a:xfrm>
            <a:off x="5029200" y="35814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9" idx="6"/>
          </p:cNvCxnSpPr>
          <p:nvPr/>
        </p:nvCxnSpPr>
        <p:spPr>
          <a:xfrm rot="10800000">
            <a:off x="2895600" y="3657600"/>
            <a:ext cx="609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3505200" y="914400"/>
            <a:ext cx="1524000" cy="1524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chemeClr val="tx1"/>
                </a:solidFill>
              </a:rPr>
              <a:t>Educating children part time in special school and part time in regular school</a:t>
            </a:r>
            <a:endParaRPr lang="en-US" sz="10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2"/>
          </p:nvPr>
        </p:nvSpPr>
        <p:spPr>
          <a:xfrm>
            <a:off x="685800" y="1905000"/>
            <a:ext cx="3657600" cy="3886200"/>
          </a:xfrm>
        </p:spPr>
        <p:txBody>
          <a:bodyPr>
            <a:normAutofit fontScale="92500" lnSpcReduction="10000"/>
          </a:bodyPr>
          <a:lstStyle/>
          <a:p>
            <a:pPr>
              <a:buFont typeface="Wingdings" pitchFamily="2" charset="2"/>
              <a:buChar char="q"/>
            </a:pPr>
            <a:r>
              <a:rPr lang="en-US" dirty="0" smtClean="0"/>
              <a:t>Teachers</a:t>
            </a:r>
          </a:p>
          <a:p>
            <a:pPr>
              <a:buFont typeface="Courier New" pitchFamily="49" charset="0"/>
              <a:buChar char="o"/>
            </a:pPr>
            <a:r>
              <a:rPr lang="en-US" sz="1600" b="1" i="1" dirty="0" smtClean="0">
                <a:solidFill>
                  <a:schemeClr val="accent2">
                    <a:lumMod val="50000"/>
                  </a:schemeClr>
                </a:solidFill>
              </a:rPr>
              <a:t>Special Educator</a:t>
            </a:r>
          </a:p>
          <a:p>
            <a:pPr>
              <a:buFont typeface="Courier New" pitchFamily="49" charset="0"/>
              <a:buChar char="o"/>
            </a:pPr>
            <a:r>
              <a:rPr lang="en-US" sz="1600" b="1" i="1" dirty="0" smtClean="0">
                <a:solidFill>
                  <a:schemeClr val="accent2">
                    <a:lumMod val="50000"/>
                  </a:schemeClr>
                </a:solidFill>
              </a:rPr>
              <a:t>General Educator</a:t>
            </a:r>
          </a:p>
          <a:p>
            <a:pPr>
              <a:buFont typeface="Courier New" pitchFamily="49" charset="0"/>
              <a:buChar char="o"/>
            </a:pPr>
            <a:r>
              <a:rPr lang="en-US" sz="1600" b="1" i="1" dirty="0" smtClean="0">
                <a:solidFill>
                  <a:schemeClr val="accent2">
                    <a:lumMod val="50000"/>
                  </a:schemeClr>
                </a:solidFill>
              </a:rPr>
              <a:t>Resource Teachers</a:t>
            </a:r>
          </a:p>
          <a:p>
            <a:pPr>
              <a:buFont typeface="Courier New" pitchFamily="49" charset="0"/>
              <a:buChar char="o"/>
            </a:pPr>
            <a:r>
              <a:rPr lang="en-US" sz="1600" b="1" i="1" dirty="0" smtClean="0">
                <a:solidFill>
                  <a:schemeClr val="accent2">
                    <a:lumMod val="50000"/>
                  </a:schemeClr>
                </a:solidFill>
              </a:rPr>
              <a:t>Shadow Teachers</a:t>
            </a:r>
          </a:p>
          <a:p>
            <a:pPr>
              <a:buFont typeface="Wingdings" pitchFamily="2" charset="2"/>
              <a:buChar char="q"/>
            </a:pPr>
            <a:r>
              <a:rPr lang="en-US" dirty="0" smtClean="0"/>
              <a:t>Family</a:t>
            </a:r>
          </a:p>
          <a:p>
            <a:pPr>
              <a:buFont typeface="Wingdings" pitchFamily="2" charset="2"/>
              <a:buChar char="q"/>
            </a:pPr>
            <a:r>
              <a:rPr lang="en-US" dirty="0" smtClean="0"/>
              <a:t>Community</a:t>
            </a:r>
          </a:p>
          <a:p>
            <a:pPr>
              <a:buFont typeface="Wingdings" pitchFamily="2" charset="2"/>
              <a:buChar char="q"/>
            </a:pPr>
            <a:r>
              <a:rPr lang="en-US" dirty="0" smtClean="0"/>
              <a:t>Parents</a:t>
            </a:r>
          </a:p>
          <a:p>
            <a:pPr>
              <a:buFont typeface="Wingdings" pitchFamily="2" charset="2"/>
              <a:buChar char="q"/>
            </a:pPr>
            <a:r>
              <a:rPr lang="en-US" dirty="0" smtClean="0"/>
              <a:t>Peers</a:t>
            </a:r>
          </a:p>
          <a:p>
            <a:pPr>
              <a:buFont typeface="Wingdings" pitchFamily="2" charset="2"/>
              <a:buChar char="q"/>
            </a:pPr>
            <a:r>
              <a:rPr lang="en-US" dirty="0" smtClean="0"/>
              <a:t>Headmaster</a:t>
            </a:r>
          </a:p>
          <a:p>
            <a:pPr>
              <a:buFont typeface="Wingdings" pitchFamily="2" charset="2"/>
              <a:buChar char="q"/>
            </a:pPr>
            <a:r>
              <a:rPr lang="en-US" dirty="0" smtClean="0"/>
              <a:t>State Representatives</a:t>
            </a:r>
          </a:p>
          <a:p>
            <a:pPr>
              <a:buFont typeface="Wingdings" pitchFamily="2" charset="2"/>
              <a:buChar char="q"/>
            </a:pPr>
            <a:endParaRPr lang="en-US" dirty="0" smtClean="0"/>
          </a:p>
          <a:p>
            <a:pPr>
              <a:buFont typeface="Courier New" pitchFamily="49" charset="0"/>
              <a:buChar char="o"/>
            </a:pPr>
            <a:endParaRPr lang="en-US" dirty="0" smtClean="0"/>
          </a:p>
          <a:p>
            <a:pPr>
              <a:buFont typeface="Wingdings" pitchFamily="2" charset="2"/>
              <a:buChar char="q"/>
            </a:pPr>
            <a:endParaRPr lang="en-US" dirty="0"/>
          </a:p>
        </p:txBody>
      </p:sp>
      <p:sp>
        <p:nvSpPr>
          <p:cNvPr id="11" name="Content Placeholder 10"/>
          <p:cNvSpPr>
            <a:spLocks noGrp="1"/>
          </p:cNvSpPr>
          <p:nvPr>
            <p:ph sz="quarter" idx="4"/>
          </p:nvPr>
        </p:nvSpPr>
        <p:spPr>
          <a:xfrm>
            <a:off x="4572000" y="1752600"/>
            <a:ext cx="3657600" cy="3886200"/>
          </a:xfrm>
        </p:spPr>
        <p:txBody>
          <a:bodyPr>
            <a:normAutofit fontScale="92500" lnSpcReduction="10000"/>
          </a:bodyPr>
          <a:lstStyle/>
          <a:p>
            <a:pPr>
              <a:buFont typeface="Wingdings" pitchFamily="2" charset="2"/>
              <a:buChar char="q"/>
            </a:pPr>
            <a:r>
              <a:rPr lang="en-US" dirty="0" smtClean="0"/>
              <a:t>Administrators</a:t>
            </a:r>
          </a:p>
          <a:p>
            <a:pPr>
              <a:buFont typeface="Wingdings" pitchFamily="2" charset="2"/>
              <a:buChar char="q"/>
            </a:pPr>
            <a:r>
              <a:rPr lang="en-US" dirty="0" smtClean="0"/>
              <a:t>Students</a:t>
            </a:r>
          </a:p>
          <a:p>
            <a:pPr>
              <a:buFont typeface="Wingdings" pitchFamily="2" charset="2"/>
              <a:buChar char="q"/>
            </a:pPr>
            <a:r>
              <a:rPr lang="en-US" dirty="0" smtClean="0"/>
              <a:t>Organization</a:t>
            </a:r>
          </a:p>
          <a:p>
            <a:pPr>
              <a:buFont typeface="Wingdings" pitchFamily="2" charset="2"/>
              <a:buChar char="q"/>
            </a:pPr>
            <a:r>
              <a:rPr lang="en-US" dirty="0" smtClean="0"/>
              <a:t>Advocacy Groups</a:t>
            </a:r>
          </a:p>
          <a:p>
            <a:pPr>
              <a:buFont typeface="Wingdings" pitchFamily="2" charset="2"/>
              <a:buChar char="q"/>
            </a:pPr>
            <a:r>
              <a:rPr lang="en-US" dirty="0" smtClean="0"/>
              <a:t>Media Outlets</a:t>
            </a:r>
          </a:p>
          <a:p>
            <a:pPr>
              <a:buFont typeface="Wingdings" pitchFamily="2" charset="2"/>
              <a:buChar char="q"/>
            </a:pPr>
            <a:r>
              <a:rPr lang="en-US" dirty="0" smtClean="0"/>
              <a:t>Cultural Institutions</a:t>
            </a:r>
          </a:p>
          <a:p>
            <a:pPr>
              <a:buFont typeface="Wingdings" pitchFamily="2" charset="2"/>
              <a:buChar char="q"/>
            </a:pPr>
            <a:r>
              <a:rPr lang="en-US" dirty="0" smtClean="0"/>
              <a:t>Parents Teachers Organizations</a:t>
            </a:r>
          </a:p>
          <a:p>
            <a:pPr>
              <a:buFont typeface="Wingdings" pitchFamily="2" charset="2"/>
              <a:buChar char="q"/>
            </a:pPr>
            <a:r>
              <a:rPr lang="en-US" dirty="0" smtClean="0"/>
              <a:t>Academic Disciplines</a:t>
            </a:r>
          </a:p>
          <a:p>
            <a:pPr>
              <a:buFont typeface="Wingdings" pitchFamily="2" charset="2"/>
              <a:buChar char="q"/>
            </a:pPr>
            <a:r>
              <a:rPr lang="en-US" dirty="0" smtClean="0"/>
              <a:t>Local Businessman</a:t>
            </a:r>
            <a:endParaRPr lang="en-US" dirty="0"/>
          </a:p>
        </p:txBody>
      </p:sp>
      <p:sp>
        <p:nvSpPr>
          <p:cNvPr id="4" name="Rectangle 3"/>
          <p:cNvSpPr/>
          <p:nvPr/>
        </p:nvSpPr>
        <p:spPr>
          <a:xfrm>
            <a:off x="762000" y="457200"/>
            <a:ext cx="6846746"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lIns="91440" tIns="45720" rIns="91440" bIns="45720">
            <a:spAutoFit/>
          </a:bodyPr>
          <a:lstStyle/>
          <a:p>
            <a:pPr algn="ctr"/>
            <a:r>
              <a:rPr lang="en-US" sz="5400" b="1" cap="none" spc="50" dirty="0" smtClean="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rPr>
              <a:t>Stakeholders are:-</a:t>
            </a:r>
            <a:endParaRPr lang="en-US" sz="5400" b="1" cap="none" spc="50" dirty="0">
              <a:ln w="13500">
                <a:solidFill>
                  <a:schemeClr val="accent1">
                    <a:shade val="2500"/>
                    <a:alpha val="6500"/>
                  </a:schemeClr>
                </a:solidFill>
                <a:prstDash val="solid"/>
              </a:ln>
              <a:solidFill>
                <a:schemeClr val="bg1"/>
              </a:solidFill>
              <a:effectLst>
                <a:innerShdw blurRad="50900" dist="38500" dir="13500000">
                  <a:srgbClr val="000000">
                    <a:alpha val="60000"/>
                  </a:srgbClr>
                </a:inn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310</TotalTime>
  <Words>1166</Words>
  <Application>Microsoft Office PowerPoint</Application>
  <PresentationFormat>On-screen Show (4:3)</PresentationFormat>
  <Paragraphs>119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  INTERNATIONAL CONFERENCE  ON   “SCHOOL’S RESPONSIVENESS TO QUALITY EDUCATION OF CHILDREN WITH SPECIAL NEEDS”</vt:lpstr>
      <vt:lpstr>Central Questions</vt:lpstr>
      <vt:lpstr>Slide 3</vt:lpstr>
      <vt:lpstr>Slide 4</vt:lpstr>
      <vt:lpstr>What is inclusive education</vt:lpstr>
      <vt:lpstr>Definition of inclusive education</vt:lpstr>
      <vt:lpstr>Slide 7</vt:lpstr>
      <vt:lpstr>What inclusion is not?</vt:lpstr>
      <vt:lpstr>Slide 9</vt:lpstr>
      <vt:lpstr>Responsibilities of stakeholders</vt:lpstr>
      <vt:lpstr>Family Responsibilities</vt:lpstr>
      <vt:lpstr>Responsibilities of community</vt:lpstr>
      <vt:lpstr>Responsibilities of Parents</vt:lpstr>
      <vt:lpstr>Responsibilities of peers</vt:lpstr>
      <vt:lpstr>Responsibilities of Headmaster</vt:lpstr>
      <vt:lpstr>Responsibilities of State educational representatives</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CONFERENCE ON “SCHOOL’S RESPONSIVENESS TO QUALITY EDUCATION OF CHILDREN WITH SPECIAL NEEDS”</dc:title>
  <dc:creator>Windows User</dc:creator>
  <cp:lastModifiedBy>Windows User</cp:lastModifiedBy>
  <cp:revision>40</cp:revision>
  <dcterms:created xsi:type="dcterms:W3CDTF">2017-12-19T11:18:49Z</dcterms:created>
  <dcterms:modified xsi:type="dcterms:W3CDTF">2017-12-22T11:42:19Z</dcterms:modified>
</cp:coreProperties>
</file>